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81" r:id="rId3"/>
    <p:sldId id="257" r:id="rId4"/>
    <p:sldId id="297" r:id="rId5"/>
    <p:sldId id="275" r:id="rId6"/>
    <p:sldId id="315" r:id="rId7"/>
    <p:sldId id="274" r:id="rId8"/>
    <p:sldId id="311" r:id="rId9"/>
    <p:sldId id="319" r:id="rId10"/>
    <p:sldId id="312" r:id="rId11"/>
    <p:sldId id="266" r:id="rId12"/>
    <p:sldId id="316" r:id="rId13"/>
    <p:sldId id="317" r:id="rId14"/>
    <p:sldId id="318" r:id="rId15"/>
    <p:sldId id="320" r:id="rId16"/>
    <p:sldId id="321" r:id="rId17"/>
    <p:sldId id="322" r:id="rId18"/>
    <p:sldId id="323" r:id="rId19"/>
    <p:sldId id="326" r:id="rId20"/>
    <p:sldId id="325" r:id="rId21"/>
    <p:sldId id="324" r:id="rId22"/>
    <p:sldId id="328" r:id="rId23"/>
    <p:sldId id="327" r:id="rId24"/>
    <p:sldId id="276" r:id="rId25"/>
    <p:sldId id="314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A50021"/>
    <a:srgbClr val="CC00FF"/>
    <a:srgbClr val="FF0066"/>
    <a:srgbClr val="66FF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C6D6F-1208-43C2-A0B1-9690589CE572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DE066-21BE-4FBD-8140-11F3326E13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382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DE066-21BE-4FBD-8140-11F3326E13F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0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DE066-21BE-4FBD-8140-11F3326E13F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7976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DE066-21BE-4FBD-8140-11F3326E13FB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84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6287C9-85A9-415A-A07F-4EB3E785180E}" type="datetimeFigureOut">
              <a:rPr lang="it-IT" smtClean="0"/>
              <a:pPr/>
              <a:t>12/03/2025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CA9EBA-2319-4CCC-B8C7-94D2B07BEC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sopgf.it/" TargetMode="External"/><Relationship Id="rId2" Type="http://schemas.openxmlformats.org/officeDocument/2006/relationships/hyperlink" Target="https://www.assopgf.it/formazione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83768" y="3705956"/>
            <a:ext cx="6172200" cy="1894362"/>
          </a:xfrm>
        </p:spPr>
        <p:txBody>
          <a:bodyPr>
            <a:normAutofit/>
          </a:bodyPr>
          <a:lstStyle/>
          <a:p>
            <a:r>
              <a:rPr lang="it-IT" dirty="0"/>
              <a:t>ARCHIVIAZIONE DIGITALE DATI E ATTESTATI SICUREZZA</a:t>
            </a:r>
          </a:p>
        </p:txBody>
      </p:sp>
      <p:pic>
        <p:nvPicPr>
          <p:cNvPr id="4" name="Picture 3" descr="E:\A.S. 2022-2023\SICUREZZA\1.png"/>
          <p:cNvPicPr>
            <a:picLocks noChangeAspect="1" noChangeArrowheads="1"/>
          </p:cNvPicPr>
          <p:nvPr/>
        </p:nvPicPr>
        <p:blipFill>
          <a:blip r:embed="rId2" cstate="print"/>
          <a:srcRect l="7156" t="2189" r="6182" b="83672"/>
          <a:stretch>
            <a:fillRect/>
          </a:stretch>
        </p:blipFill>
        <p:spPr bwMode="auto">
          <a:xfrm>
            <a:off x="2267744" y="836712"/>
            <a:ext cx="5928657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738D305-BCDD-E9E6-70A5-435E1AE1D395}"/>
              </a:ext>
            </a:extLst>
          </p:cNvPr>
          <p:cNvSpPr txBox="1"/>
          <p:nvPr/>
        </p:nvSpPr>
        <p:spPr>
          <a:xfrm>
            <a:off x="179512" y="0"/>
            <a:ext cx="8712968" cy="7184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125"/>
              </a:spcBef>
              <a:spcAft>
                <a:spcPts val="675"/>
              </a:spcAft>
              <a:buNone/>
            </a:pPr>
            <a:r>
              <a:rPr lang="it-IT" sz="2800" b="1" i="0" dirty="0" err="1">
                <a:solidFill>
                  <a:srgbClr val="C00000"/>
                </a:solidFill>
                <a:effectLst/>
                <a:latin typeface="Helvetica Neue"/>
              </a:rPr>
              <a:t>ll</a:t>
            </a:r>
            <a:r>
              <a:rPr lang="it-IT" sz="2800" b="1" i="0" dirty="0">
                <a:solidFill>
                  <a:srgbClr val="C00000"/>
                </a:solidFill>
                <a:effectLst/>
                <a:latin typeface="Helvetica Neue"/>
              </a:rPr>
              <a:t> GDPR e la Conservazione dei Documenti Digitali</a:t>
            </a:r>
          </a:p>
          <a:p>
            <a:pPr algn="l">
              <a:spcBef>
                <a:spcPts val="1125"/>
              </a:spcBef>
              <a:spcAft>
                <a:spcPts val="675"/>
              </a:spcAft>
              <a:buNone/>
            </a:pPr>
            <a:r>
              <a:rPr lang="it-IT" sz="2000" b="1" dirty="0">
                <a:solidFill>
                  <a:srgbClr val="C00000"/>
                </a:solidFill>
                <a:latin typeface="Helvetica Neue"/>
              </a:rPr>
              <a:t>D.L. 196/2003</a:t>
            </a:r>
          </a:p>
          <a:p>
            <a:pPr algn="l">
              <a:spcBef>
                <a:spcPts val="1125"/>
              </a:spcBef>
              <a:spcAft>
                <a:spcPts val="675"/>
              </a:spcAft>
              <a:buNone/>
            </a:pPr>
            <a:r>
              <a:rPr lang="it-IT" sz="2000" b="1" i="0" dirty="0">
                <a:solidFill>
                  <a:srgbClr val="C00000"/>
                </a:solidFill>
                <a:effectLst/>
                <a:latin typeface="Helvetica Neue"/>
              </a:rPr>
              <a:t>T.U. 679/2016</a:t>
            </a:r>
          </a:p>
          <a:p>
            <a:pPr algn="l">
              <a:spcBef>
                <a:spcPts val="1125"/>
              </a:spcBef>
              <a:spcAft>
                <a:spcPts val="675"/>
              </a:spcAft>
              <a:buNone/>
            </a:pPr>
            <a:r>
              <a:rPr lang="it-IT" sz="2000" b="1" dirty="0">
                <a:solidFill>
                  <a:srgbClr val="C00000"/>
                </a:solidFill>
                <a:latin typeface="Helvetica Neue"/>
              </a:rPr>
              <a:t>D.L. 101/2018</a:t>
            </a:r>
            <a:endParaRPr lang="it-IT" sz="2000" b="1" i="0" dirty="0">
              <a:solidFill>
                <a:srgbClr val="C00000"/>
              </a:solidFill>
              <a:effectLst/>
              <a:latin typeface="Helvetica Neue"/>
            </a:endParaRPr>
          </a:p>
          <a:p>
            <a:pPr algn="l"/>
            <a:endParaRPr lang="it-IT" sz="700" b="0" i="0" dirty="0">
              <a:solidFill>
                <a:srgbClr val="2C2C2C"/>
              </a:solidFill>
              <a:effectLst/>
              <a:latin typeface="Helvetica Neue"/>
            </a:endParaRPr>
          </a:p>
          <a:p>
            <a:pPr algn="l"/>
            <a:r>
              <a:rPr lang="it-IT" sz="2800" b="1" i="0" dirty="0">
                <a:solidFill>
                  <a:srgbClr val="002060"/>
                </a:solidFill>
                <a:effectLst/>
                <a:latin typeface="Helvetica Neue"/>
              </a:rPr>
              <a:t>Tutti i documenti per la sicurezza sul lavoro, specie quelli contenenti dati personali, come gli attestati dei corsi di formazione, devono essere conservati nel massimo </a:t>
            </a:r>
            <a:r>
              <a:rPr lang="it-IT" sz="2800" b="1" i="0" dirty="0">
                <a:solidFill>
                  <a:srgbClr val="FF0000"/>
                </a:solidFill>
                <a:effectLst/>
                <a:latin typeface="Helvetica Neue"/>
              </a:rPr>
              <a:t>rispetto della privacy</a:t>
            </a:r>
            <a:r>
              <a:rPr lang="it-IT" sz="2800" b="1" i="0" dirty="0">
                <a:solidFill>
                  <a:srgbClr val="002060"/>
                </a:solidFill>
                <a:effectLst/>
                <a:latin typeface="Helvetica Neue"/>
              </a:rPr>
              <a:t>, così come previsto dal GDPR. </a:t>
            </a:r>
          </a:p>
          <a:p>
            <a:pPr algn="l"/>
            <a:endParaRPr lang="it-IT" sz="700" b="1" i="0" dirty="0">
              <a:solidFill>
                <a:srgbClr val="002060"/>
              </a:solidFill>
              <a:effectLst/>
              <a:latin typeface="Helvetica Neue"/>
            </a:endParaRPr>
          </a:p>
          <a:p>
            <a:pPr algn="l"/>
            <a:r>
              <a:rPr lang="it-IT" sz="2800" b="1" i="0" dirty="0">
                <a:solidFill>
                  <a:srgbClr val="002060"/>
                </a:solidFill>
                <a:effectLst/>
                <a:latin typeface="Helvetica Neue"/>
              </a:rPr>
              <a:t>Il GDPR richiede che le informazioni siano rintracciabili quando necessario, rispettando gli obblighi del titolare del trattamento dei dati in caso di problemi.</a:t>
            </a:r>
          </a:p>
          <a:p>
            <a:pPr algn="l"/>
            <a:endParaRPr lang="it-IT" sz="2800" dirty="0">
              <a:solidFill>
                <a:srgbClr val="2C2C2C"/>
              </a:solidFill>
              <a:latin typeface="Helvetica Neue"/>
            </a:endParaRPr>
          </a:p>
          <a:p>
            <a:pPr algn="l"/>
            <a:endParaRPr lang="it-IT" sz="2800" b="0" i="0" dirty="0">
              <a:solidFill>
                <a:srgbClr val="2C2C2C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311915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>
            <a:extLst>
              <a:ext uri="{FF2B5EF4-FFF2-40B4-BE49-F238E27FC236}">
                <a16:creationId xmlns:a16="http://schemas.microsoft.com/office/drawing/2014/main" id="{4A309DD5-E100-4F02-74CE-37240C3DD2B5}"/>
              </a:ext>
            </a:extLst>
          </p:cNvPr>
          <p:cNvGrpSpPr/>
          <p:nvPr/>
        </p:nvGrpSpPr>
        <p:grpSpPr>
          <a:xfrm>
            <a:off x="827584" y="836712"/>
            <a:ext cx="6953113" cy="4751622"/>
            <a:chOff x="827584" y="836712"/>
            <a:chExt cx="6953113" cy="4751622"/>
          </a:xfrm>
        </p:grpSpPr>
        <p:pic>
          <p:nvPicPr>
            <p:cNvPr id="9" name="Immagine 8">
              <a:extLst>
                <a:ext uri="{FF2B5EF4-FFF2-40B4-BE49-F238E27FC236}">
                  <a16:creationId xmlns:a16="http://schemas.microsoft.com/office/drawing/2014/main" id="{E85A7D42-A14E-C760-F0D1-B15037237C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63888" y="836712"/>
              <a:ext cx="4216809" cy="4751622"/>
            </a:xfrm>
            <a:prstGeom prst="rect">
              <a:avLst/>
            </a:prstGeom>
          </p:spPr>
        </p:pic>
        <p:sp>
          <p:nvSpPr>
            <p:cNvPr id="10" name="Freccia a destra 9">
              <a:extLst>
                <a:ext uri="{FF2B5EF4-FFF2-40B4-BE49-F238E27FC236}">
                  <a16:creationId xmlns:a16="http://schemas.microsoft.com/office/drawing/2014/main" id="{54FC9945-99EC-5005-712C-0BB05AF47423}"/>
                </a:ext>
              </a:extLst>
            </p:cNvPr>
            <p:cNvSpPr/>
            <p:nvPr/>
          </p:nvSpPr>
          <p:spPr>
            <a:xfrm>
              <a:off x="827584" y="4077072"/>
              <a:ext cx="3528392" cy="720080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C549469-54D3-156E-BDAD-8A9AE4D10BB0}"/>
              </a:ext>
            </a:extLst>
          </p:cNvPr>
          <p:cNvSpPr txBox="1"/>
          <p:nvPr/>
        </p:nvSpPr>
        <p:spPr>
          <a:xfrm>
            <a:off x="539552" y="548680"/>
            <a:ext cx="4320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INFORMATIVA PRIVACY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08A9303-FDF6-30B3-EB61-BEB4D143BBDD}"/>
              </a:ext>
            </a:extLst>
          </p:cNvPr>
          <p:cNvSpPr txBox="1"/>
          <p:nvPr/>
        </p:nvSpPr>
        <p:spPr>
          <a:xfrm>
            <a:off x="359532" y="188640"/>
            <a:ext cx="8424936" cy="6183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125"/>
              </a:spcBef>
              <a:spcAft>
                <a:spcPts val="675"/>
              </a:spcAft>
              <a:buNone/>
            </a:pPr>
            <a:r>
              <a:rPr lang="it-IT" sz="2400" b="1" i="0" dirty="0">
                <a:solidFill>
                  <a:srgbClr val="C00000"/>
                </a:solidFill>
                <a:effectLst/>
                <a:latin typeface="Helvetica Neue"/>
              </a:rPr>
              <a:t>VANTAGGI DELLA DIGITALIZZAZIONE DEI DOCUMENTI </a:t>
            </a:r>
          </a:p>
          <a:p>
            <a:pPr algn="ctr">
              <a:spcBef>
                <a:spcPts val="1125"/>
              </a:spcBef>
              <a:spcAft>
                <a:spcPts val="675"/>
              </a:spcAft>
              <a:buNone/>
            </a:pPr>
            <a:endParaRPr lang="it-IT" sz="2400" b="1" i="0" u="sng" dirty="0">
              <a:solidFill>
                <a:srgbClr val="C00000"/>
              </a:solidFill>
              <a:effectLst/>
              <a:latin typeface="Helvetica Neue"/>
            </a:endParaRPr>
          </a:p>
          <a:p>
            <a:pPr algn="ctr">
              <a:spcBef>
                <a:spcPts val="1125"/>
              </a:spcBef>
              <a:spcAft>
                <a:spcPts val="675"/>
              </a:spcAft>
              <a:buNone/>
            </a:pPr>
            <a:r>
              <a:rPr lang="it-IT" sz="2400" b="1" i="0" u="sng" dirty="0">
                <a:solidFill>
                  <a:srgbClr val="C00000"/>
                </a:solidFill>
                <a:effectLst/>
                <a:latin typeface="Helvetica Neue"/>
              </a:rPr>
              <a:t>ISPEZIONE DA PARTE DEGLI ORGANI DI CONTROLLO</a:t>
            </a:r>
          </a:p>
          <a:p>
            <a:pPr algn="l"/>
            <a:endParaRPr lang="it-IT" sz="2800" b="1" dirty="0">
              <a:solidFill>
                <a:srgbClr val="0070C0"/>
              </a:solidFill>
              <a:latin typeface="Helvetica Neue"/>
            </a:endParaRPr>
          </a:p>
          <a:p>
            <a:pPr algn="l"/>
            <a:r>
              <a:rPr lang="it-IT" sz="2800" b="1" dirty="0">
                <a:solidFill>
                  <a:srgbClr val="0070C0"/>
                </a:solidFill>
                <a:latin typeface="Helvetica Neue"/>
              </a:rPr>
              <a:t>A</a:t>
            </a:r>
            <a:r>
              <a:rPr lang="it-IT" sz="2800" b="1" i="0" dirty="0">
                <a:solidFill>
                  <a:srgbClr val="0070C0"/>
                </a:solidFill>
                <a:effectLst/>
                <a:latin typeface="Helvetica Neue"/>
              </a:rPr>
              <a:t>CCESSO RAPIDO </a:t>
            </a:r>
            <a:r>
              <a:rPr lang="it-IT" sz="2800" b="1" dirty="0">
                <a:solidFill>
                  <a:srgbClr val="0070C0"/>
                </a:solidFill>
                <a:latin typeface="Helvetica Neue"/>
              </a:rPr>
              <a:t>E AGEVOLE ALLE INFORMAZIONI RICHIESTE </a:t>
            </a:r>
            <a:r>
              <a:rPr lang="it-IT" sz="2800" b="1" dirty="0">
                <a:solidFill>
                  <a:srgbClr val="002060"/>
                </a:solidFill>
                <a:latin typeface="Helvetica Neue"/>
              </a:rPr>
              <a:t>= riduzione del tempo di reperimento dei dati e dei documenti, miglioramento efficienza operativa. </a:t>
            </a:r>
          </a:p>
          <a:p>
            <a:pPr algn="l"/>
            <a:br>
              <a:rPr lang="it-IT" b="0" i="0" dirty="0">
                <a:solidFill>
                  <a:srgbClr val="2C2C2C"/>
                </a:solidFill>
                <a:effectLst/>
                <a:latin typeface="Helvetica Neue"/>
              </a:rPr>
            </a:br>
            <a:r>
              <a:rPr lang="it-IT" sz="2800" b="1" dirty="0">
                <a:solidFill>
                  <a:srgbClr val="0070C0"/>
                </a:solidFill>
                <a:latin typeface="Helvetica Neue"/>
              </a:rPr>
              <a:t>SICUREZZA E INTEGRITÀ DEI DATI </a:t>
            </a:r>
            <a:r>
              <a:rPr lang="it-IT" sz="2800" b="1" dirty="0">
                <a:solidFill>
                  <a:srgbClr val="002060"/>
                </a:solidFill>
                <a:latin typeface="Helvetica Neue"/>
              </a:rPr>
              <a:t>= gli accessi sono controllati garantendo la protezione delle informazioni personali secondo le norme in vigore. </a:t>
            </a:r>
            <a:r>
              <a:rPr lang="it-IT" b="0" i="0" dirty="0">
                <a:solidFill>
                  <a:srgbClr val="2C2C2C"/>
                </a:solidFill>
                <a:effectLst/>
                <a:latin typeface="Helvetica Neue"/>
              </a:rPr>
              <a:t> </a:t>
            </a:r>
            <a:br>
              <a:rPr lang="it-IT" b="0" i="0" dirty="0">
                <a:solidFill>
                  <a:srgbClr val="2C2C2C"/>
                </a:solidFill>
                <a:effectLst/>
                <a:latin typeface="Helvetica Neue"/>
              </a:rPr>
            </a:br>
            <a:endParaRPr lang="it-IT" b="0" i="0" dirty="0">
              <a:solidFill>
                <a:srgbClr val="2C2C2C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01703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6ECD6CD-841D-77B6-3CE0-E4667E36B18B}"/>
              </a:ext>
            </a:extLst>
          </p:cNvPr>
          <p:cNvSpPr txBox="1"/>
          <p:nvPr/>
        </p:nvSpPr>
        <p:spPr>
          <a:xfrm>
            <a:off x="719572" y="1052736"/>
            <a:ext cx="770485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0070C0"/>
                </a:solidFill>
                <a:latin typeface="Helvetica Neue"/>
              </a:rPr>
              <a:t>TRACCIABILITÀ DELLO STORICO IN RELAZIONE ALLA FORMAZIONE, AGLI INCARICHI, ALLA CONSEGNA DEI DPI, AI TRASFERIMENTI </a:t>
            </a:r>
            <a:r>
              <a:rPr lang="it-IT" sz="2800" b="1" dirty="0">
                <a:solidFill>
                  <a:srgbClr val="002060"/>
                </a:solidFill>
                <a:latin typeface="Helvetica Neue"/>
              </a:rPr>
              <a:t>= monitoraggio continuo delle scadenze, degli obblighi normativi, dei flussi. Questo permette alla scuola di essere in grado di dimostrare la gestione del personale in termini di salute e sicurezza nei luoghi di lavoro per quanto riguarda la parte documentale.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2755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iro A Segno Con Arrow Diana Rossa Con Freccia - Immagini vettoriali stock  e altre immagini di Bersaglio delle freccette - Bersaglio delle freccette,  Bianco, Freccia - iStock">
            <a:extLst>
              <a:ext uri="{FF2B5EF4-FFF2-40B4-BE49-F238E27FC236}">
                <a16:creationId xmlns:a16="http://schemas.microsoft.com/office/drawing/2014/main" id="{7FA12E60-AD92-4209-634B-BD0556846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8954"/>
            <a:ext cx="6696744" cy="6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7D275AB-166D-AD6A-8674-C3EEE327A0D0}"/>
              </a:ext>
            </a:extLst>
          </p:cNvPr>
          <p:cNvSpPr txBox="1"/>
          <p:nvPr/>
        </p:nvSpPr>
        <p:spPr>
          <a:xfrm>
            <a:off x="3131840" y="2842551"/>
            <a:ext cx="144016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008000"/>
                </a:solidFill>
              </a:rPr>
              <a:t>TRANSIZIONE DIGITALE</a:t>
            </a:r>
          </a:p>
        </p:txBody>
      </p:sp>
    </p:spTree>
    <p:extLst>
      <p:ext uri="{BB962C8B-B14F-4D97-AF65-F5344CB8AC3E}">
        <p14:creationId xmlns:p14="http://schemas.microsoft.com/office/powerpoint/2010/main" val="49291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88256A1-9C81-AA9F-3A21-B63B03E34275}"/>
              </a:ext>
            </a:extLst>
          </p:cNvPr>
          <p:cNvSpPr txBox="1"/>
          <p:nvPr/>
        </p:nvSpPr>
        <p:spPr>
          <a:xfrm>
            <a:off x="323528" y="1648098"/>
            <a:ext cx="8136904" cy="38831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endParaRPr lang="it-IT" sz="100" b="0" i="0" dirty="0">
              <a:solidFill>
                <a:srgbClr val="244B5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3200" b="1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DVR – 10 anni</a:t>
            </a:r>
          </a:p>
          <a:p>
            <a:pPr algn="l" fontAlgn="base">
              <a:spcAft>
                <a:spcPts val="750"/>
              </a:spcAft>
            </a:pPr>
            <a:endParaRPr lang="it-IT" sz="1000" b="1" i="0" dirty="0">
              <a:solidFill>
                <a:srgbClr val="244B5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3200" b="1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Verbali riunioni periodiche annuali – 10 anni</a:t>
            </a:r>
          </a:p>
          <a:p>
            <a:pPr algn="l" fontAlgn="base">
              <a:spcAft>
                <a:spcPts val="750"/>
              </a:spcAft>
            </a:pPr>
            <a:endParaRPr lang="it-IT" sz="1000" b="0" i="0" dirty="0">
              <a:solidFill>
                <a:srgbClr val="244B5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3200" b="1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Nomina e formazione addetti della squadra d’emergenza – 5 anni dopo cessazione del rapporto di lavoro del dipendente</a:t>
            </a:r>
          </a:p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endParaRPr lang="it-IT" sz="3200" b="0" i="0" dirty="0">
              <a:solidFill>
                <a:srgbClr val="244B5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A4654DC-6FDA-2292-2A62-507A70133224}"/>
              </a:ext>
            </a:extLst>
          </p:cNvPr>
          <p:cNvSpPr txBox="1"/>
          <p:nvPr/>
        </p:nvSpPr>
        <p:spPr>
          <a:xfrm>
            <a:off x="-180528" y="116632"/>
            <a:ext cx="864096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125"/>
              </a:spcBef>
              <a:spcAft>
                <a:spcPts val="675"/>
              </a:spcAft>
              <a:buNone/>
            </a:pPr>
            <a:r>
              <a:rPr lang="it-IT" sz="2800" b="1" i="0" dirty="0">
                <a:solidFill>
                  <a:srgbClr val="C00000"/>
                </a:solidFill>
                <a:effectLst/>
                <a:latin typeface="Helvetica Neue"/>
              </a:rPr>
              <a:t>CONSIGLI PER LA CONSERVAZIONE DEI DOCUMENTI SULLA SALUTE E SICUREZZA NEI LUOGHI DI LAVORO</a:t>
            </a:r>
          </a:p>
        </p:txBody>
      </p:sp>
    </p:spTree>
    <p:extLst>
      <p:ext uri="{BB962C8B-B14F-4D97-AF65-F5344CB8AC3E}">
        <p14:creationId xmlns:p14="http://schemas.microsoft.com/office/powerpoint/2010/main" val="1452070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C70A268-A23C-FE71-6A69-E8808DA043E7}"/>
              </a:ext>
            </a:extLst>
          </p:cNvPr>
          <p:cNvSpPr txBox="1"/>
          <p:nvPr/>
        </p:nvSpPr>
        <p:spPr>
          <a:xfrm>
            <a:off x="179512" y="188640"/>
            <a:ext cx="8496944" cy="6360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3200" b="0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Certificazioni </a:t>
            </a:r>
            <a:r>
              <a:rPr lang="it-IT" sz="3200" b="0" i="0" dirty="0" err="1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idoneita</a:t>
            </a:r>
            <a:r>
              <a:rPr lang="it-IT" sz="3200" b="0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̀ della Medicina del Lavoro  – 10 anni dopo cessazione del rapporto di lavoro del collaboratore (art. 25, comma 1, lettera h, del D.lgs. 81/2008), 40 anni dopo cessazione del rapporto di lavoro del collaboratore che ha lavorato con sostanze cancerogene</a:t>
            </a:r>
          </a:p>
          <a:p>
            <a:pPr algn="l" fontAlgn="base">
              <a:spcAft>
                <a:spcPts val="750"/>
              </a:spcAft>
            </a:pPr>
            <a:endParaRPr lang="it-IT" sz="1000" b="0" i="0" dirty="0">
              <a:solidFill>
                <a:srgbClr val="244B5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3200" b="0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Attestati formazione con rischi particolari – 10 anni dopo cessazione del rapporto di lavoro del dipendente (art. 25, comma 1, lettera h, del D.lgs. 81/2008), 40 anni dopo cessazione del rapporto di lavoro del collaboratore che ha lavorato con sostanze cancerogene</a:t>
            </a:r>
          </a:p>
        </p:txBody>
      </p:sp>
    </p:spTree>
    <p:extLst>
      <p:ext uri="{BB962C8B-B14F-4D97-AF65-F5344CB8AC3E}">
        <p14:creationId xmlns:p14="http://schemas.microsoft.com/office/powerpoint/2010/main" val="4107098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54D5AF9-E37A-3FBC-4F6D-FED5C64D3F2F}"/>
              </a:ext>
            </a:extLst>
          </p:cNvPr>
          <p:cNvSpPr txBox="1"/>
          <p:nvPr/>
        </p:nvSpPr>
        <p:spPr>
          <a:xfrm>
            <a:off x="179512" y="382012"/>
            <a:ext cx="8568952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3200" b="1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Attestati formazione senza rischi particolari – 10 anni</a:t>
            </a:r>
          </a:p>
          <a:p>
            <a:pPr algn="l" fontAlgn="base">
              <a:spcAft>
                <a:spcPts val="750"/>
              </a:spcAft>
            </a:pPr>
            <a:endParaRPr lang="it-IT" sz="1000" b="0" i="0" dirty="0">
              <a:solidFill>
                <a:srgbClr val="244B5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3200" b="1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Registri controlli periodici – nessuna regolamentazione specifica, si consigliano 5 anni</a:t>
            </a:r>
          </a:p>
          <a:p>
            <a:pPr algn="l" fontAlgn="base">
              <a:spcAft>
                <a:spcPts val="750"/>
              </a:spcAft>
            </a:pPr>
            <a:endParaRPr lang="it-IT" sz="1000" b="0" i="0" dirty="0">
              <a:solidFill>
                <a:srgbClr val="244B5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3200" b="0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Relazioni sopralluoghi negli edifici – memorizzare digitalmente e conservare a tempo indeterminato</a:t>
            </a:r>
          </a:p>
          <a:p>
            <a:pPr algn="l" fontAlgn="base">
              <a:spcAft>
                <a:spcPts val="750"/>
              </a:spcAft>
            </a:pPr>
            <a:endParaRPr lang="it-IT" sz="1000" b="0" i="0" dirty="0">
              <a:solidFill>
                <a:srgbClr val="244B5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it-IT" sz="3200" b="0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Relazioni sopralluoghi delle </a:t>
            </a:r>
            <a:r>
              <a:rPr lang="it-IT" sz="3200" b="0" i="0" dirty="0" err="1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attivita</a:t>
            </a:r>
            <a:r>
              <a:rPr lang="it-IT" sz="3200" b="0" i="0" dirty="0">
                <a:solidFill>
                  <a:srgbClr val="244B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̀ svolte – memorizzare digitalmente e conservare a tempo indeterminato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728045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E93A02-53B2-4561-FADE-A3C2DC0D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TRASFERIMENTO DATI E DOCUMENTI IN SICURGECO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FE6D14A-0D58-2753-535E-1B921AAB1C05}"/>
              </a:ext>
            </a:extLst>
          </p:cNvPr>
          <p:cNvGrpSpPr/>
          <p:nvPr/>
        </p:nvGrpSpPr>
        <p:grpSpPr>
          <a:xfrm>
            <a:off x="107504" y="2204864"/>
            <a:ext cx="8712968" cy="4896544"/>
            <a:chOff x="107504" y="2204864"/>
            <a:chExt cx="8712968" cy="4896544"/>
          </a:xfrm>
        </p:grpSpPr>
        <p:grpSp>
          <p:nvGrpSpPr>
            <p:cNvPr id="9" name="Gruppo 8">
              <a:extLst>
                <a:ext uri="{FF2B5EF4-FFF2-40B4-BE49-F238E27FC236}">
                  <a16:creationId xmlns:a16="http://schemas.microsoft.com/office/drawing/2014/main" id="{44157166-3D88-D990-5C20-A590E5012443}"/>
                </a:ext>
              </a:extLst>
            </p:cNvPr>
            <p:cNvGrpSpPr/>
            <p:nvPr/>
          </p:nvGrpSpPr>
          <p:grpSpPr>
            <a:xfrm>
              <a:off x="611560" y="2204864"/>
              <a:ext cx="8208912" cy="3966195"/>
              <a:chOff x="611560" y="2204864"/>
              <a:chExt cx="8208912" cy="3966195"/>
            </a:xfrm>
          </p:grpSpPr>
          <p:pic>
            <p:nvPicPr>
              <p:cNvPr id="5" name="Immagine 4">
                <a:extLst>
                  <a:ext uri="{FF2B5EF4-FFF2-40B4-BE49-F238E27FC236}">
                    <a16:creationId xmlns:a16="http://schemas.microsoft.com/office/drawing/2014/main" id="{235FE02B-BA56-BAA2-CFF6-7795B88A93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11560" y="2204864"/>
                <a:ext cx="5702011" cy="3966195"/>
              </a:xfrm>
              <a:prstGeom prst="rect">
                <a:avLst/>
              </a:prstGeom>
            </p:spPr>
          </p:pic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6D197DBE-6248-A099-986F-05DA9AF65431}"/>
                  </a:ext>
                </a:extLst>
              </p:cNvPr>
              <p:cNvSpPr txBox="1"/>
              <p:nvPr/>
            </p:nvSpPr>
            <p:spPr>
              <a:xfrm>
                <a:off x="6313571" y="2492896"/>
                <a:ext cx="250690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b="1" dirty="0">
                    <a:solidFill>
                      <a:srgbClr val="0070C0"/>
                    </a:solidFill>
                  </a:rPr>
                  <a:t>Selezione da tendina preimpostata</a:t>
                </a:r>
              </a:p>
            </p:txBody>
          </p:sp>
          <p:cxnSp>
            <p:nvCxnSpPr>
              <p:cNvPr id="8" name="Connettore 2 7">
                <a:extLst>
                  <a:ext uri="{FF2B5EF4-FFF2-40B4-BE49-F238E27FC236}">
                    <a16:creationId xmlns:a16="http://schemas.microsoft.com/office/drawing/2014/main" id="{A929AAF0-2F94-4905-5181-D707AD2DD3BE}"/>
                  </a:ext>
                </a:extLst>
              </p:cNvPr>
              <p:cNvCxnSpPr/>
              <p:nvPr/>
            </p:nvCxnSpPr>
            <p:spPr>
              <a:xfrm flipH="1">
                <a:off x="5220072" y="2852936"/>
                <a:ext cx="1093499" cy="576064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Ovale 9">
              <a:extLst>
                <a:ext uri="{FF2B5EF4-FFF2-40B4-BE49-F238E27FC236}">
                  <a16:creationId xmlns:a16="http://schemas.microsoft.com/office/drawing/2014/main" id="{F0A785B3-DBFE-6FC9-F3AC-A3016642CC5A}"/>
                </a:ext>
              </a:extLst>
            </p:cNvPr>
            <p:cNvSpPr/>
            <p:nvPr/>
          </p:nvSpPr>
          <p:spPr>
            <a:xfrm>
              <a:off x="107504" y="3933056"/>
              <a:ext cx="7056784" cy="3168352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785626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5359AB-4DBB-634D-88C0-E42870A957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88640"/>
            <a:ext cx="7467600" cy="4873752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0070C0"/>
                </a:solidFill>
              </a:rPr>
              <a:t>ISTITUTO CEDENTE </a:t>
            </a:r>
            <a:r>
              <a:rPr lang="it-IT" sz="3200" dirty="0">
                <a:solidFill>
                  <a:srgbClr val="002060"/>
                </a:solidFill>
              </a:rPr>
              <a:t>= istituto che cede, trasferisce dati e documenti del personale</a:t>
            </a:r>
          </a:p>
          <a:p>
            <a:pPr marL="0" indent="0">
              <a:buNone/>
            </a:pPr>
            <a:endParaRPr lang="it-IT" sz="3200" dirty="0">
              <a:solidFill>
                <a:srgbClr val="002060"/>
              </a:solidFill>
            </a:endParaRPr>
          </a:p>
          <a:p>
            <a:r>
              <a:rPr lang="it-IT" sz="3200" dirty="0">
                <a:solidFill>
                  <a:srgbClr val="0070C0"/>
                </a:solidFill>
              </a:rPr>
              <a:t>ISTITUTO INCORPORANTE </a:t>
            </a:r>
            <a:r>
              <a:rPr lang="it-IT" sz="3200" dirty="0">
                <a:solidFill>
                  <a:srgbClr val="002060"/>
                </a:solidFill>
              </a:rPr>
              <a:t>= istituto che riceve dati e documenti del personale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B0E527A-E650-18AC-89D4-9A8055B3FA5C}"/>
              </a:ext>
            </a:extLst>
          </p:cNvPr>
          <p:cNvGrpSpPr/>
          <p:nvPr/>
        </p:nvGrpSpPr>
        <p:grpSpPr>
          <a:xfrm>
            <a:off x="423000" y="4523783"/>
            <a:ext cx="8325464" cy="1865728"/>
            <a:chOff x="423000" y="4523783"/>
            <a:chExt cx="8325464" cy="1865728"/>
          </a:xfrm>
        </p:grpSpPr>
        <p:pic>
          <p:nvPicPr>
            <p:cNvPr id="9218" name="Picture 2" descr="Freccia Curva Rossa Illustrazioni, Vettoriali E Clipart Stock – (1,809  Illustrazioni Stock)">
              <a:extLst>
                <a:ext uri="{FF2B5EF4-FFF2-40B4-BE49-F238E27FC236}">
                  <a16:creationId xmlns:a16="http://schemas.microsoft.com/office/drawing/2014/main" id="{47DD7FF1-C62E-3928-BD27-A644C89FDB9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586" t="23500" r="21219" b="16198"/>
            <a:stretch/>
          </p:blipFill>
          <p:spPr bwMode="auto">
            <a:xfrm rot="20089598">
              <a:off x="3138360" y="5062350"/>
              <a:ext cx="1757086" cy="13271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16ABDD11-52DF-9CB7-230E-C6BEBCBCE1A5}"/>
                </a:ext>
              </a:extLst>
            </p:cNvPr>
            <p:cNvSpPr txBox="1"/>
            <p:nvPr/>
          </p:nvSpPr>
          <p:spPr>
            <a:xfrm>
              <a:off x="423000" y="4523783"/>
              <a:ext cx="2736304" cy="107721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200" b="1" dirty="0"/>
                <a:t>ISTITUTO CEDENTE</a:t>
              </a:r>
            </a:p>
          </p:txBody>
        </p:sp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CF6465AB-B3BA-5940-FE78-2F9D5891D970}"/>
                </a:ext>
              </a:extLst>
            </p:cNvPr>
            <p:cNvSpPr txBox="1"/>
            <p:nvPr/>
          </p:nvSpPr>
          <p:spPr>
            <a:xfrm>
              <a:off x="4788024" y="4581128"/>
              <a:ext cx="3960440" cy="107721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200" b="1" dirty="0"/>
                <a:t>ISTITUTO INCORPORANTE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511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90F655D0-D91D-813A-5122-1EEB0B32B76A}"/>
              </a:ext>
            </a:extLst>
          </p:cNvPr>
          <p:cNvSpPr txBox="1"/>
          <p:nvPr/>
        </p:nvSpPr>
        <p:spPr>
          <a:xfrm>
            <a:off x="179512" y="116632"/>
            <a:ext cx="94353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C00000"/>
                </a:solidFill>
              </a:rPr>
              <a:t>COSA SI INTENDE PER «ARCHIVIAZIONE DIGITALE»?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43E86BC-C270-F30A-9A05-52B8579B8EFD}"/>
              </a:ext>
            </a:extLst>
          </p:cNvPr>
          <p:cNvSpPr txBox="1"/>
          <p:nvPr/>
        </p:nvSpPr>
        <p:spPr>
          <a:xfrm>
            <a:off x="179512" y="1196752"/>
            <a:ext cx="856895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rocesso che permette la conservazione, l'organizzazione e la gestione di documenti e dati su supporti digitali. </a:t>
            </a:r>
          </a:p>
          <a:p>
            <a:endParaRPr lang="it-IT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21D4E78-5DEF-B043-D1F8-2A618B2064C5}"/>
              </a:ext>
            </a:extLst>
          </p:cNvPr>
          <p:cNvSpPr txBox="1"/>
          <p:nvPr/>
        </p:nvSpPr>
        <p:spPr>
          <a:xfrm>
            <a:off x="287524" y="4653136"/>
            <a:ext cx="8568952" cy="1369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125"/>
              </a:spcBef>
              <a:spcAft>
                <a:spcPts val="675"/>
              </a:spcAft>
            </a:pPr>
            <a:r>
              <a:rPr lang="it-IT" sz="2800" b="1" i="0" dirty="0">
                <a:solidFill>
                  <a:srgbClr val="0F7FAB"/>
                </a:solidFill>
                <a:effectLst/>
                <a:latin typeface="Helvetica Neue"/>
              </a:rPr>
              <a:t>Digitalizzazione dei documenti di sicurezza</a:t>
            </a:r>
          </a:p>
          <a:p>
            <a:pPr algn="ctr">
              <a:spcBef>
                <a:spcPts val="1125"/>
              </a:spcBef>
              <a:spcAft>
                <a:spcPts val="675"/>
              </a:spcAft>
            </a:pPr>
            <a:r>
              <a:rPr lang="it-IT" sz="4000" b="1" i="0" dirty="0">
                <a:solidFill>
                  <a:srgbClr val="0F7FAB"/>
                </a:solidFill>
                <a:effectLst/>
                <a:latin typeface="Helvetica Neue"/>
              </a:rPr>
              <a:t>Art. 53 </a:t>
            </a:r>
            <a:r>
              <a:rPr lang="it-IT" sz="4000" b="1" i="0" dirty="0" err="1">
                <a:solidFill>
                  <a:srgbClr val="0F7FAB"/>
                </a:solidFill>
                <a:effectLst/>
                <a:latin typeface="Helvetica Neue"/>
              </a:rPr>
              <a:t>D.Lgs</a:t>
            </a:r>
            <a:r>
              <a:rPr lang="it-IT" sz="4000" b="1" i="0" dirty="0">
                <a:solidFill>
                  <a:srgbClr val="0F7FAB"/>
                </a:solidFill>
                <a:effectLst/>
                <a:latin typeface="Helvetica Neue"/>
              </a:rPr>
              <a:t> 81/08</a:t>
            </a:r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7931577F-F09E-D566-1383-F642F05724C9}"/>
              </a:ext>
            </a:extLst>
          </p:cNvPr>
          <p:cNvSpPr/>
          <p:nvPr/>
        </p:nvSpPr>
        <p:spPr>
          <a:xfrm>
            <a:off x="4211960" y="2924944"/>
            <a:ext cx="720080" cy="1728192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5599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D13D0B-D2CF-90EB-CEAD-5409FFDC2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1EC3FF6-9456-A51E-9399-5A325BF5ACB0}"/>
              </a:ext>
            </a:extLst>
          </p:cNvPr>
          <p:cNvSpPr txBox="1"/>
          <p:nvPr/>
        </p:nvSpPr>
        <p:spPr>
          <a:xfrm>
            <a:off x="457200" y="1700808"/>
            <a:ext cx="7920880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Il testo della email inviata all’Istituto che dovrà concludere il trasferimento contiene</a:t>
            </a:r>
            <a:r>
              <a:rPr lang="it-IT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un </a:t>
            </a:r>
            <a:r>
              <a:rPr lang="it-IT" sz="2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link al portale di </a:t>
            </a:r>
            <a:r>
              <a:rPr lang="it-IT" sz="2800" b="1" i="0" u="none" strike="noStrike" baseline="0" dirty="0" err="1">
                <a:solidFill>
                  <a:srgbClr val="FF0000"/>
                </a:solidFill>
                <a:latin typeface="Calibri" panose="020F0502020204030204" pitchFamily="34" charset="0"/>
              </a:rPr>
              <a:t>SicurGeCo</a:t>
            </a:r>
            <a:r>
              <a:rPr lang="it-IT" sz="2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 con un accesso temporaneo </a:t>
            </a:r>
            <a:r>
              <a:rPr lang="it-IT" sz="2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e limitato alla fase di accettazione del personale. </a:t>
            </a:r>
          </a:p>
          <a:p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it-IT" sz="2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L’accettazione del personale</a:t>
            </a: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sz="2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deve essere preceduta dallo scaricamento </a:t>
            </a: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de</a:t>
            </a:r>
            <a:r>
              <a:rPr lang="it-IT" sz="2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gli attestati</a:t>
            </a:r>
            <a:r>
              <a:rPr lang="it-IT" sz="2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. </a:t>
            </a:r>
          </a:p>
          <a:p>
            <a:r>
              <a:rPr lang="it-IT" sz="2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Solo a download ultimati la procedura di accettazione del trasferimento può terminare con effetto immediato per cui l’Istituto cedente NON vedrà più alcun dato del personale trasferito. 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28ED837F-C55A-F0EF-6BCC-BE773950C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ISTITUTO DESTINATARIO SENZA SICURGECO</a:t>
            </a:r>
          </a:p>
        </p:txBody>
      </p:sp>
    </p:spTree>
    <p:extLst>
      <p:ext uri="{BB962C8B-B14F-4D97-AF65-F5344CB8AC3E}">
        <p14:creationId xmlns:p14="http://schemas.microsoft.com/office/powerpoint/2010/main" val="2962938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D866BC4-2D0E-B014-21E2-2394971CD034}"/>
              </a:ext>
            </a:extLst>
          </p:cNvPr>
          <p:cNvSpPr txBox="1"/>
          <p:nvPr/>
        </p:nvSpPr>
        <p:spPr>
          <a:xfrm>
            <a:off x="467544" y="2132856"/>
            <a:ext cx="792088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L</a:t>
            </a:r>
            <a:r>
              <a:rPr lang="it-IT" sz="2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’accettazione avviene senza preventivo download degli attestati dei corsi seguiti dal personale perché </a:t>
            </a:r>
            <a:r>
              <a:rPr lang="it-IT" sz="2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il sistema sposta il personale da un Istituto all’altro direttamente sulla piattaforma</a:t>
            </a:r>
            <a:r>
              <a:rPr lang="it-IT" sz="2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</a:p>
          <a:p>
            <a:endParaRPr lang="it-IT" sz="2800" b="1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it-IT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L</a:t>
            </a:r>
            <a:r>
              <a:rPr lang="it-IT" sz="28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’Istituto cedente cessa di avere accesso ai dati del personale ceduto e l’Istituto incorporante ha immediato accesso a tutte le informazioni memorizzate su quel personale incorporato. 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8C1D781-364C-4096-62AB-47D60CD28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ISTITUTO DESTINATARIO CON SICURGECO</a:t>
            </a:r>
          </a:p>
        </p:txBody>
      </p:sp>
    </p:spTree>
    <p:extLst>
      <p:ext uri="{BB962C8B-B14F-4D97-AF65-F5344CB8AC3E}">
        <p14:creationId xmlns:p14="http://schemas.microsoft.com/office/powerpoint/2010/main" val="291902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5F86734A-BCD0-C67F-823D-F91ADF016CA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solidFill>
                  <a:srgbClr val="C00000"/>
                </a:solidFill>
              </a:rPr>
              <a:t>GIACENZA TRASFERIMENTO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162A4FF-A34E-75FA-48D8-0DA50141792A}"/>
              </a:ext>
            </a:extLst>
          </p:cNvPr>
          <p:cNvSpPr txBox="1"/>
          <p:nvPr/>
        </p:nvSpPr>
        <p:spPr>
          <a:xfrm>
            <a:off x="491510" y="980728"/>
            <a:ext cx="792088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Il trasferimento rimane in giacenza nella finestra TRASFERIMENTI </a:t>
            </a:r>
            <a:r>
              <a:rPr lang="it-IT" sz="28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finchè</a:t>
            </a:r>
            <a:r>
              <a:rPr lang="it-IT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l’istituto incorporante non termina la procedura di accettazione.</a:t>
            </a:r>
            <a:endParaRPr lang="it-IT" sz="2800" b="1" dirty="0">
              <a:solidFill>
                <a:srgbClr val="002060"/>
              </a:solidFill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CAD856F6-2652-33D5-7E15-53AB443E95CA}"/>
              </a:ext>
            </a:extLst>
          </p:cNvPr>
          <p:cNvGrpSpPr/>
          <p:nvPr/>
        </p:nvGrpSpPr>
        <p:grpSpPr>
          <a:xfrm>
            <a:off x="203478" y="2632348"/>
            <a:ext cx="8496944" cy="3658442"/>
            <a:chOff x="203478" y="2632348"/>
            <a:chExt cx="8496944" cy="3658442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373B474-6145-F212-0F54-C3CFD58D8C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22803"/>
            <a:stretch/>
          </p:blipFill>
          <p:spPr>
            <a:xfrm>
              <a:off x="203478" y="3406140"/>
              <a:ext cx="8496944" cy="2884650"/>
            </a:xfrm>
            <a:prstGeom prst="rect">
              <a:avLst/>
            </a:prstGeom>
          </p:spPr>
        </p:pic>
        <p:sp>
          <p:nvSpPr>
            <p:cNvPr id="9" name="Freccia in giù 8">
              <a:extLst>
                <a:ext uri="{FF2B5EF4-FFF2-40B4-BE49-F238E27FC236}">
                  <a16:creationId xmlns:a16="http://schemas.microsoft.com/office/drawing/2014/main" id="{51520C5E-1331-E50B-3076-03ADD43B1279}"/>
                </a:ext>
              </a:extLst>
            </p:cNvPr>
            <p:cNvSpPr/>
            <p:nvPr/>
          </p:nvSpPr>
          <p:spPr>
            <a:xfrm>
              <a:off x="216094" y="2632348"/>
              <a:ext cx="1008112" cy="792088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411168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00740EA9-1272-3616-7767-20E3B5BE0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88999"/>
            <a:ext cx="8496944" cy="4582736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E912074D-887A-58A7-D619-BC41DA08B7D8}"/>
              </a:ext>
            </a:extLst>
          </p:cNvPr>
          <p:cNvSpPr txBox="1">
            <a:spLocks/>
          </p:cNvSpPr>
          <p:nvPr/>
        </p:nvSpPr>
        <p:spPr>
          <a:xfrm>
            <a:off x="490414" y="56183"/>
            <a:ext cx="7467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solidFill>
                  <a:srgbClr val="C00000"/>
                </a:solidFill>
              </a:rPr>
              <a:t>STORICO DEI TRASFERIMENTI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87DE25B-7AE4-6AAC-C9FD-3FCB34B21280}"/>
              </a:ext>
            </a:extLst>
          </p:cNvPr>
          <p:cNvSpPr txBox="1"/>
          <p:nvPr/>
        </p:nvSpPr>
        <p:spPr>
          <a:xfrm>
            <a:off x="462990" y="722129"/>
            <a:ext cx="79208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b="1" dirty="0">
                <a:solidFill>
                  <a:srgbClr val="002060"/>
                </a:solidFill>
                <a:latin typeface="Calibri" panose="020F0502020204030204" pitchFamily="34" charset="0"/>
              </a:rPr>
              <a:t>Lo storico si trova nella funzione STAMPE – STORICO TRASFERIMENTI</a:t>
            </a:r>
            <a:endParaRPr lang="it-IT" sz="27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403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>
            <a:extLst>
              <a:ext uri="{FF2B5EF4-FFF2-40B4-BE49-F238E27FC236}">
                <a16:creationId xmlns:a16="http://schemas.microsoft.com/office/drawing/2014/main" id="{C277AE9E-3AFC-55F0-B756-916B312E16B4}"/>
              </a:ext>
            </a:extLst>
          </p:cNvPr>
          <p:cNvGrpSpPr/>
          <p:nvPr/>
        </p:nvGrpSpPr>
        <p:grpSpPr>
          <a:xfrm>
            <a:off x="107504" y="0"/>
            <a:ext cx="8640960" cy="6689774"/>
            <a:chOff x="107504" y="0"/>
            <a:chExt cx="8640960" cy="6689774"/>
          </a:xfrm>
        </p:grpSpPr>
        <p:pic>
          <p:nvPicPr>
            <p:cNvPr id="3" name="Immagine 2">
              <a:extLst>
                <a:ext uri="{FF2B5EF4-FFF2-40B4-BE49-F238E27FC236}">
                  <a16:creationId xmlns:a16="http://schemas.microsoft.com/office/drawing/2014/main" id="{40B02D3D-F5E4-E895-D592-71D216C8D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2757" t="5605" r="5710" b="4437"/>
            <a:stretch/>
          </p:blipFill>
          <p:spPr>
            <a:xfrm>
              <a:off x="107504" y="0"/>
              <a:ext cx="8640960" cy="6689774"/>
            </a:xfrm>
            <a:prstGeom prst="rect">
              <a:avLst/>
            </a:prstGeom>
          </p:spPr>
        </p:pic>
        <p:sp>
          <p:nvSpPr>
            <p:cNvPr id="5" name="Ovale 4">
              <a:extLst>
                <a:ext uri="{FF2B5EF4-FFF2-40B4-BE49-F238E27FC236}">
                  <a16:creationId xmlns:a16="http://schemas.microsoft.com/office/drawing/2014/main" id="{E9923BD4-E820-9F91-1FE1-AD2D11EE66E5}"/>
                </a:ext>
              </a:extLst>
            </p:cNvPr>
            <p:cNvSpPr/>
            <p:nvPr/>
          </p:nvSpPr>
          <p:spPr>
            <a:xfrm>
              <a:off x="467544" y="3717032"/>
              <a:ext cx="3888432" cy="93610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ABF304B5-DE99-46A3-95AE-48D5F33212B2}"/>
              </a:ext>
            </a:extLst>
          </p:cNvPr>
          <p:cNvSpPr/>
          <p:nvPr/>
        </p:nvSpPr>
        <p:spPr>
          <a:xfrm>
            <a:off x="309538" y="4861148"/>
            <a:ext cx="85683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b="1" dirty="0">
                <a:hlinkClick r:id="rId2"/>
              </a:rPr>
              <a:t>https://www.assopgf.it/formazione/</a:t>
            </a:r>
            <a:r>
              <a:rPr lang="it-IT" sz="3600" b="1" dirty="0"/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E49EAA9-AB8C-4C16-B31B-4E4B00185B70}"/>
              </a:ext>
            </a:extLst>
          </p:cNvPr>
          <p:cNvSpPr txBox="1"/>
          <p:nvPr/>
        </p:nvSpPr>
        <p:spPr>
          <a:xfrm>
            <a:off x="287814" y="4399483"/>
            <a:ext cx="8568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Slide pubblicate nel sito </a:t>
            </a:r>
            <a:r>
              <a:rPr lang="it-IT" sz="2400" dirty="0">
                <a:hlinkClick r:id="rId3"/>
              </a:rPr>
              <a:t>www.assopgf.it</a:t>
            </a:r>
            <a:r>
              <a:rPr lang="it-IT" sz="2400" dirty="0"/>
              <a:t> al seguente link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2DEB0C1-7081-5A86-CF36-5C89EDB7B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93320"/>
            <a:ext cx="5936481" cy="305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42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76A29B92-E828-B073-EC38-7DF5FA7835AC}"/>
              </a:ext>
            </a:extLst>
          </p:cNvPr>
          <p:cNvSpPr txBox="1"/>
          <p:nvPr/>
        </p:nvSpPr>
        <p:spPr>
          <a:xfrm>
            <a:off x="727956" y="0"/>
            <a:ext cx="799288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L'articolo 53 del </a:t>
            </a:r>
            <a:r>
              <a:rPr lang="it-IT" sz="3200" b="1" i="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sz="32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81/2008 </a:t>
            </a:r>
            <a:r>
              <a:rPr lang="it-IT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consente espressamente l'uso di </a:t>
            </a:r>
            <a:r>
              <a:rPr lang="it-IT" sz="32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sistemi di supporti digitali per l'archiviazione </a:t>
            </a:r>
            <a:r>
              <a:rPr lang="it-IT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qualsiasi documentazione</a:t>
            </a:r>
            <a:r>
              <a:rPr lang="it-IT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obbligatoria per la sicurezza sul lavoro, </a:t>
            </a:r>
            <a:r>
              <a:rPr lang="it-IT" sz="32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equiparandola di fatto all'archiviazione cartacea</a:t>
            </a:r>
            <a:r>
              <a:rPr lang="it-IT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" name="AutoShape 2" descr="Le attestazioni di conformità di atti e provvedimenti: formule | Giurista  Efficace">
            <a:extLst>
              <a:ext uri="{FF2B5EF4-FFF2-40B4-BE49-F238E27FC236}">
                <a16:creationId xmlns:a16="http://schemas.microsoft.com/office/drawing/2014/main" id="{38717AB7-82C7-26C8-F326-C4A4AF3004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08336DB4-F644-AD9C-1C7D-28D1A0C5C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4" t="4468" r="8139" b="17344"/>
          <a:stretch/>
        </p:blipFill>
        <p:spPr>
          <a:xfrm>
            <a:off x="1115616" y="3826352"/>
            <a:ext cx="6361392" cy="30087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D336E0-511A-DEA8-8F01-BC2BCCF9E0D3}"/>
              </a:ext>
            </a:extLst>
          </p:cNvPr>
          <p:cNvSpPr txBox="1"/>
          <p:nvPr/>
        </p:nvSpPr>
        <p:spPr>
          <a:xfrm>
            <a:off x="287524" y="260648"/>
            <a:ext cx="856895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000" b="1" i="0" u="sng" dirty="0" err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Sicurgeco</a:t>
            </a:r>
            <a:r>
              <a:rPr lang="it-IT" sz="4000" b="1" i="0" u="sng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risponde ai requisiti dei sistemi di memorizzazione</a:t>
            </a:r>
            <a:endParaRPr lang="it-IT" sz="40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C4CE7D18-9BB6-AEED-7FA4-2E4C71065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928189"/>
              </p:ext>
            </p:extLst>
          </p:nvPr>
        </p:nvGraphicFramePr>
        <p:xfrm>
          <a:off x="467544" y="2060848"/>
          <a:ext cx="7920880" cy="3744416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4289701778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3976220144"/>
                    </a:ext>
                  </a:extLst>
                </a:gridCol>
              </a:tblGrid>
              <a:tr h="3744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32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Procedura di gestione</a:t>
                      </a:r>
                    </a:p>
                  </a:txBody>
                  <a:tcPr marL="57150" marR="57150" marT="82550" marB="825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 essere indicata dal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DATORE DI LAVORO 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una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procedura dettagliata per la gestione del sistema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Questa procedura serve a rendere note tutte le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operazioni necessarie per la corretta gestione documentale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2700" marR="12700" marT="31750" marB="31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83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21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Set di personaggi di farmaci o medicinali per cartoni animati | Vettore  Grat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CDD57BB-CE28-7762-D79E-B75788C45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688141"/>
              </p:ext>
            </p:extLst>
          </p:nvPr>
        </p:nvGraphicFramePr>
        <p:xfrm>
          <a:off x="395537" y="908720"/>
          <a:ext cx="7776864" cy="4487192"/>
        </p:xfrm>
        <a:graphic>
          <a:graphicData uri="http://schemas.openxmlformats.org/drawingml/2006/table">
            <a:tbl>
              <a:tblPr/>
              <a:tblGrid>
                <a:gridCol w="3096343">
                  <a:extLst>
                    <a:ext uri="{9D8B030D-6E8A-4147-A177-3AD203B41FA5}">
                      <a16:colId xmlns:a16="http://schemas.microsoft.com/office/drawing/2014/main" val="1184242937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1371465212"/>
                    </a:ext>
                  </a:extLst>
                </a:gridCol>
              </a:tblGrid>
              <a:tr h="44871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32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Validazione delle informazioni</a:t>
                      </a:r>
                    </a:p>
                  </a:txBody>
                  <a:tcPr marL="57150" marR="57150" marT="82550" marB="825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Solo le persone responsabili possono validare le informazioni inserite nel sistema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Responsabile della salute e sicurezza nei luoghi di lavoro è il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DATORE DI LAVORO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2700" marR="12700" marT="31750" marB="31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933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58EB6A8A-C0FE-D066-7DE9-0E1ECEAFB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721343"/>
              </p:ext>
            </p:extLst>
          </p:nvPr>
        </p:nvGraphicFramePr>
        <p:xfrm>
          <a:off x="611560" y="1340768"/>
          <a:ext cx="7920880" cy="4248472"/>
        </p:xfrm>
        <a:graphic>
          <a:graphicData uri="http://schemas.openxmlformats.org/drawingml/2006/table">
            <a:tbl>
              <a:tblPr/>
              <a:tblGrid>
                <a:gridCol w="3528392">
                  <a:extLst>
                    <a:ext uri="{9D8B030D-6E8A-4147-A177-3AD203B41FA5}">
                      <a16:colId xmlns:a16="http://schemas.microsoft.com/office/drawing/2014/main" val="3510056454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712361629"/>
                    </a:ext>
                  </a:extLst>
                </a:gridCol>
              </a:tblGrid>
              <a:tr h="42484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32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Accesso e autorizzazioni</a:t>
                      </a:r>
                    </a:p>
                  </a:txBody>
                  <a:tcPr marL="57150" marR="57150" marT="82550" marB="825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400" b="1" dirty="0">
                          <a:solidFill>
                            <a:srgbClr val="002060"/>
                          </a:solidFill>
                          <a:effectLst/>
                        </a:rPr>
                        <a:t>L'accesso alle funzioni del sistema deve essere </a:t>
                      </a:r>
                      <a:r>
                        <a:rPr lang="it-IT" sz="2400" b="1" dirty="0">
                          <a:solidFill>
                            <a:srgbClr val="FF0000"/>
                          </a:solidFill>
                          <a:effectLst/>
                        </a:rPr>
                        <a:t>riservato solo ai soggetti espressamente abilitati dal DATORE DI LAVORO</a:t>
                      </a:r>
                      <a:r>
                        <a:rPr lang="it-IT" sz="2400" b="1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400" b="1" dirty="0">
                          <a:solidFill>
                            <a:srgbClr val="002060"/>
                          </a:solidFill>
                          <a:effectLst/>
                        </a:rPr>
                        <a:t>L’accesso è permesso </a:t>
                      </a:r>
                      <a:r>
                        <a:rPr lang="it-IT" sz="2400" b="1" dirty="0">
                          <a:solidFill>
                            <a:srgbClr val="FF0000"/>
                          </a:solidFill>
                          <a:effectLst/>
                        </a:rPr>
                        <a:t>tramite password</a:t>
                      </a:r>
                      <a:r>
                        <a:rPr lang="it-IT" sz="2400" b="1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400" b="1" dirty="0">
                          <a:solidFill>
                            <a:srgbClr val="002060"/>
                          </a:solidFill>
                          <a:effectLst/>
                        </a:rPr>
                        <a:t>Questo garantisce che solo le persone autorizzate possano interagire con il sistema.</a:t>
                      </a:r>
                    </a:p>
                  </a:txBody>
                  <a:tcPr marL="12700" marR="12700" marT="31750" marB="31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556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20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Set di personaggi di farmaci o medicinali per cartoni animati | Vettore  Grat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EDBAB229-6712-4C04-6FAA-B274D4F02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90466"/>
              </p:ext>
            </p:extLst>
          </p:nvPr>
        </p:nvGraphicFramePr>
        <p:xfrm>
          <a:off x="755576" y="1484784"/>
          <a:ext cx="7632848" cy="3645956"/>
        </p:xfrm>
        <a:graphic>
          <a:graphicData uri="http://schemas.openxmlformats.org/drawingml/2006/table">
            <a:tbl>
              <a:tblPr/>
              <a:tblGrid>
                <a:gridCol w="3528392">
                  <a:extLst>
                    <a:ext uri="{9D8B030D-6E8A-4147-A177-3AD203B41FA5}">
                      <a16:colId xmlns:a16="http://schemas.microsoft.com/office/drawing/2014/main" val="248249046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0951080"/>
                    </a:ext>
                  </a:extLst>
                </a:gridCol>
              </a:tblGrid>
              <a:tr h="36459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32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Inalterabilità</a:t>
                      </a:r>
                      <a:r>
                        <a:rPr lang="it-IT" dirty="0">
                          <a:effectLst/>
                        </a:rPr>
                        <a:t> </a:t>
                      </a:r>
                      <a:r>
                        <a:rPr kumimoji="0" lang="it-IT" sz="32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dei dati</a:t>
                      </a:r>
                    </a:p>
                  </a:txBody>
                  <a:tcPr marL="57150" marR="57150" marT="82550" marB="825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modifiche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alle informazioni devono essere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aggiuntive e non sostitutive 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quelle già memorizzate. Questo assicura che ogni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variazione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sia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registrata senza alterare i dati originali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2700" marR="12700" marT="31750" marB="31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81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91DDC0B-B08E-C9C0-8EC2-C85EBB9C7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54995"/>
              </p:ext>
            </p:extLst>
          </p:nvPr>
        </p:nvGraphicFramePr>
        <p:xfrm>
          <a:off x="323528" y="980728"/>
          <a:ext cx="8064896" cy="4294534"/>
        </p:xfrm>
        <a:graphic>
          <a:graphicData uri="http://schemas.openxmlformats.org/drawingml/2006/table">
            <a:tbl>
              <a:tblPr/>
              <a:tblGrid>
                <a:gridCol w="3528392">
                  <a:extLst>
                    <a:ext uri="{9D8B030D-6E8A-4147-A177-3AD203B41FA5}">
                      <a16:colId xmlns:a16="http://schemas.microsoft.com/office/drawing/2014/main" val="3824719128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1560364474"/>
                    </a:ext>
                  </a:extLst>
                </a:gridCol>
              </a:tblGrid>
              <a:tr h="4294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32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Riproducibilità e conservazione</a:t>
                      </a:r>
                    </a:p>
                  </a:txBody>
                  <a:tcPr marL="57150" marR="57150" marT="82550" marB="825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sistema deve permettere la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riproduzione delle informazioni su supporti cartacei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12700" marR="12700" marT="31750" marB="31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75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916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45433B-C0AB-AEF8-99DE-78E634466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07646D2-3EC1-C477-E685-65528CBD3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532020"/>
              </p:ext>
            </p:extLst>
          </p:nvPr>
        </p:nvGraphicFramePr>
        <p:xfrm>
          <a:off x="323528" y="980728"/>
          <a:ext cx="8064896" cy="4294534"/>
        </p:xfrm>
        <a:graphic>
          <a:graphicData uri="http://schemas.openxmlformats.org/drawingml/2006/table">
            <a:tbl>
              <a:tblPr/>
              <a:tblGrid>
                <a:gridCol w="3528392">
                  <a:extLst>
                    <a:ext uri="{9D8B030D-6E8A-4147-A177-3AD203B41FA5}">
                      <a16:colId xmlns:a16="http://schemas.microsoft.com/office/drawing/2014/main" val="3824719128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1560364474"/>
                    </a:ext>
                  </a:extLst>
                </a:gridCol>
              </a:tblGrid>
              <a:tr h="4294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32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Riduzione impatto ambientale</a:t>
                      </a:r>
                    </a:p>
                  </a:txBody>
                  <a:tcPr marL="57150" marR="57150" marT="82550" marB="825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sistema permettere di </a:t>
                      </a:r>
                      <a:r>
                        <a:rPr kumimoji="0" lang="it-IT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al minimo le stampe su carta</a:t>
                      </a:r>
                      <a:r>
                        <a:rPr kumimoji="0" lang="it-IT" sz="2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12700" marR="12700" marT="31750" marB="31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75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462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879</Words>
  <Application>Microsoft Office PowerPoint</Application>
  <PresentationFormat>Presentazione su schermo (4:3)</PresentationFormat>
  <Paragraphs>81</Paragraphs>
  <Slides>25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3" baseType="lpstr">
      <vt:lpstr>Arial</vt:lpstr>
      <vt:lpstr>Calibri</vt:lpstr>
      <vt:lpstr>Century Schoolbook</vt:lpstr>
      <vt:lpstr>Helvetica Neue</vt:lpstr>
      <vt:lpstr>Times New Roman</vt:lpstr>
      <vt:lpstr>Wingdings</vt:lpstr>
      <vt:lpstr>Wingdings 2</vt:lpstr>
      <vt:lpstr>Loggia</vt:lpstr>
      <vt:lpstr>ARCHIVIAZIONE DIGITALE DATI E ATTESTATI SICUREZZA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TRASFERIMENTO DATI E DOCUMENTI IN SICURGECO</vt:lpstr>
      <vt:lpstr>Presentazione standard di PowerPoint</vt:lpstr>
      <vt:lpstr>ISTITUTO DESTINATARIO SENZA SICURGECO</vt:lpstr>
      <vt:lpstr>ISTITUTO DESTINATARIO CON SICURGECO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FORMAZIONE IN MATERIA DI SALUTE E SICUREZZA NEI LUOGHI DI LAVORO</dc:title>
  <dc:creator>wm182</dc:creator>
  <cp:lastModifiedBy>patrizia baruffaldi</cp:lastModifiedBy>
  <cp:revision>41</cp:revision>
  <dcterms:created xsi:type="dcterms:W3CDTF">2025-02-17T08:05:46Z</dcterms:created>
  <dcterms:modified xsi:type="dcterms:W3CDTF">2025-03-12T09:22:55Z</dcterms:modified>
</cp:coreProperties>
</file>